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3657600" cy="2743200"/>
  <p:notesSz cx="3657600" cy="2743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fTuUN2yXmLWbqL9qWXBxlcgw3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50" d="100"/>
          <a:sy n="250" d="100"/>
        </p:scale>
        <p:origin x="2160" y="18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5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" name="Google Shape;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5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7ca382aa6b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37ca382aa6b_1_5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7cab2973f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7cab2973f0_0_9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cab2973f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7cab2973f0_0_6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48c187764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g348c1877644_0_26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7cab2973f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7cab2973f0_0_19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Who’s in the room?</a:t>
            </a:r>
            <a:endParaRPr/>
          </a:p>
        </p:txBody>
      </p:sp>
      <p:sp>
        <p:nvSpPr>
          <p:cNvPr id="16" name="Google Shape;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5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7cd05814f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" name="Google Shape;22;g37cd05814fd_0_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37c22568ae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" name="Google Shape;27;g37c22568aef_0_3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7d97433ee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" name="Google Shape;34;g37d97433ee3_0_2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37d97433ee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" name="Google Shape;40;g37d97433ee3_0_8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348c187764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g348c1877644_0_16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ca382aa6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37ca382aa6b_1_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8c18776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4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g348c1877644_0_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Your alumnae group may not have all of these positions – that’s OK!  Officer roles are meant to be flexible depending on your chapter size and leadership interest.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dy">
  <p:cSld name="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gf.informz.net/z/cjUucD9taT00MzkwOTUxJnA9MSZ1PTM5NjM5NzU2NiZsaT01MDU2MzA2Nw/index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ltagamma.org/wp-content/uploads/2018/10/Delta-Gamma_Abbreviated-Brand-Guidelines_2023-Update.pdf" TargetMode="External"/><Relationship Id="rId3" Type="http://schemas.openxmlformats.org/officeDocument/2006/relationships/hyperlink" Target="https://www.deltagamma.org/wp-content/uploads/2024/08/Alumnae-Officer-Navigation-Guides-2024.pdf" TargetMode="External"/><Relationship Id="rId7" Type="http://schemas.openxmlformats.org/officeDocument/2006/relationships/hyperlink" Target="https://www.deltagamma.org/wp-content/uploads/2014/06/DG-Style-Guide-2023-1.pdf" TargetMode="External"/><Relationship Id="rId12" Type="http://schemas.openxmlformats.org/officeDocument/2006/relationships/hyperlink" Target="https://anchorbase.deltagamma.or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ltagamma.org/wp-content/uploads/2024/07/Fraternity-Standards-for-Alumnae-Groups-07.2024.pdf" TargetMode="External"/><Relationship Id="rId11" Type="http://schemas.openxmlformats.org/officeDocument/2006/relationships/hyperlink" Target="https://www.memberplanet.com" TargetMode="External"/><Relationship Id="rId5" Type="http://schemas.openxmlformats.org/officeDocument/2006/relationships/hyperlink" Target="https://www.deltagamma.org/library/handbookguidemanual/volunteer-description-handbook/" TargetMode="External"/><Relationship Id="rId10" Type="http://schemas.openxmlformats.org/officeDocument/2006/relationships/hyperlink" Target="https://www.deltagamma.org" TargetMode="External"/><Relationship Id="rId4" Type="http://schemas.openxmlformats.org/officeDocument/2006/relationships/hyperlink" Target="https://www.deltagamma.org/library/handbookguidemanual/alumnae-officers-manual/" TargetMode="External"/><Relationship Id="rId9" Type="http://schemas.openxmlformats.org/officeDocument/2006/relationships/hyperlink" Target="https://www.deltagamma.org/wp-content/uploads/2022/02/Social-Media-Policy-Violation-Process-2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ltagamma.org/wp-content/uploads/2024/07/Fraternity-Standards-for-Alumnae-Groups-07.2024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g-eo@deltagamma.or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/>
          <p:nvPr/>
        </p:nvSpPr>
        <p:spPr>
          <a:xfrm>
            <a:off x="762000" y="914400"/>
            <a:ext cx="2133600" cy="165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F1B9C0"/>
                </a:solidFill>
                <a:latin typeface="Georgia"/>
                <a:ea typeface="Georgia"/>
                <a:cs typeface="Georgia"/>
                <a:sym typeface="Georgia"/>
              </a:rPr>
              <a:t>Alumnae Group Training</a:t>
            </a:r>
            <a:endParaRPr sz="2000" b="1" i="0" u="none" strike="noStrike" cap="none">
              <a:solidFill>
                <a:srgbClr val="F1B9C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F1B9C0"/>
                </a:solidFill>
                <a:latin typeface="Georgia"/>
                <a:ea typeface="Georgia"/>
                <a:cs typeface="Georgia"/>
                <a:sym typeface="Georgia"/>
              </a:rPr>
              <a:t>Communications</a:t>
            </a:r>
            <a:r>
              <a:rPr lang="en-US" sz="1000" b="1" i="0" u="none" strike="noStrike" cap="none">
                <a:solidFill>
                  <a:srgbClr val="F1B9C0"/>
                </a:solidFill>
                <a:latin typeface="Georgia"/>
                <a:ea typeface="Georgia"/>
                <a:cs typeface="Georgia"/>
                <a:sym typeface="Georgia"/>
              </a:rPr>
              <a:t> Breakout</a:t>
            </a:r>
            <a:endParaRPr sz="1000" b="1" i="0" u="none" strike="noStrike" cap="none">
              <a:solidFill>
                <a:srgbClr val="F1B9C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 i="0" u="none" strike="noStrike" cap="none">
                <a:solidFill>
                  <a:srgbClr val="F1B9C0"/>
                </a:solidFill>
                <a:latin typeface="Georgia"/>
                <a:ea typeface="Georgia"/>
                <a:cs typeface="Georgia"/>
                <a:sym typeface="Georgia"/>
              </a:rPr>
              <a:t>September 14, 2025</a:t>
            </a:r>
            <a:endParaRPr sz="1000" b="1" i="0" u="none" strike="noStrike" cap="none">
              <a:solidFill>
                <a:srgbClr val="F1B9C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DC948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p1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381000"/>
            <a:ext cx="304800" cy="414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7ca382aa6b_1_5"/>
          <p:cNvSpPr txBox="1"/>
          <p:nvPr/>
        </p:nvSpPr>
        <p:spPr>
          <a:xfrm>
            <a:off x="203050" y="224835"/>
            <a:ext cx="3244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3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Responsibilities by Month</a:t>
            </a:r>
            <a:endParaRPr sz="1300"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70" name="Google Shape;70;g37ca382aa6b_1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650" y="545150"/>
            <a:ext cx="3049826" cy="1995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g37ca382aa6b_1_5"/>
          <p:cNvSpPr txBox="1"/>
          <p:nvPr/>
        </p:nvSpPr>
        <p:spPr>
          <a:xfrm>
            <a:off x="2055350" y="2478000"/>
            <a:ext cx="1512600" cy="2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chemeClr val="lt1"/>
                </a:solidFill>
              </a:rPr>
              <a:t>Source: Officer Navigation Guide</a:t>
            </a:r>
            <a:endParaRPr sz="7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cab2973f0_0_9"/>
          <p:cNvSpPr txBox="1"/>
          <p:nvPr/>
        </p:nvSpPr>
        <p:spPr>
          <a:xfrm>
            <a:off x="207200" y="244500"/>
            <a:ext cx="32217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Resources</a:t>
            </a:r>
            <a:endParaRPr b="1" i="1">
              <a:solidFill>
                <a:srgbClr val="DC948A"/>
              </a:solidFill>
            </a:endParaRPr>
          </a:p>
        </p:txBody>
      </p:sp>
      <p:sp>
        <p:nvSpPr>
          <p:cNvPr id="77" name="Google Shape;77;g37cab2973f0_0_9"/>
          <p:cNvSpPr txBox="1"/>
          <p:nvPr/>
        </p:nvSpPr>
        <p:spPr>
          <a:xfrm>
            <a:off x="203050" y="637325"/>
            <a:ext cx="3252600" cy="12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 healthy flow of communication within alumnae groups can be supported by using the tools listed below: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5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1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endParaRPr sz="6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cxnSp>
        <p:nvCxnSpPr>
          <p:cNvPr id="78" name="Google Shape;78;g37cab2973f0_0_9"/>
          <p:cNvCxnSpPr/>
          <p:nvPr/>
        </p:nvCxnSpPr>
        <p:spPr>
          <a:xfrm>
            <a:off x="1813150" y="1147625"/>
            <a:ext cx="4200" cy="1258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9" name="Google Shape;79;g37cab2973f0_0_9"/>
          <p:cNvSpPr txBox="1"/>
          <p:nvPr/>
        </p:nvSpPr>
        <p:spPr>
          <a:xfrm>
            <a:off x="207200" y="988625"/>
            <a:ext cx="16599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Delta Gamma Tools</a:t>
            </a:r>
            <a:endParaRPr sz="8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OmegaOne - your group’s website will be groupname.deltagamma.org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Memberplanet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Anchorbase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 i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Anchora</a:t>
            </a: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submission 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Alumnae Group Technology Office Hours for webinars on the above DG tools – second Thursday of each month at 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6pm PT | 9pm ET by Alumnae Operations</a:t>
            </a:r>
            <a:b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https://dgf.informz.net/z/cjUucD9taT00MzkwOTUxJnA9MSZ1PTM5NjM5NzU2NiZsaT01MDU2MzA2Nw/index.html</a:t>
            </a:r>
            <a:r>
              <a:rPr lang="en-US" sz="5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sz="5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0" name="Google Shape;80;g37cab2973f0_0_9"/>
          <p:cNvSpPr txBox="1"/>
          <p:nvPr/>
        </p:nvSpPr>
        <p:spPr>
          <a:xfrm>
            <a:off x="1813150" y="988625"/>
            <a:ext cx="1659900" cy="11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       External Tools</a:t>
            </a:r>
            <a:endParaRPr sz="8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Canva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SurveyMonkey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Google Forms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Typeform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Zoom/Google Meets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Google Drive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Groupme/Slack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Facebook/Instagram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Eventbrite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cab2973f0_0_6"/>
          <p:cNvSpPr txBox="1"/>
          <p:nvPr/>
        </p:nvSpPr>
        <p:spPr>
          <a:xfrm>
            <a:off x="256925" y="716900"/>
            <a:ext cx="3120300" cy="14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1000"/>
              <a:buFont typeface="Georgia"/>
              <a:buAutoNum type="arabicPeriod"/>
            </a:pPr>
            <a:r>
              <a:rPr lang="en-US" sz="10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Consistency builds connection</a:t>
            </a:r>
            <a:endParaRPr sz="10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000"/>
              <a:buFont typeface="Georgia"/>
              <a:buAutoNum type="arabicPeriod"/>
            </a:pPr>
            <a:r>
              <a:rPr lang="en-US" sz="10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multiple channels, but keep messaging simple and visual</a:t>
            </a:r>
            <a:endParaRPr sz="10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000"/>
              <a:buFont typeface="Georgia"/>
              <a:buAutoNum type="arabicPeriod"/>
            </a:pPr>
            <a:r>
              <a:rPr lang="en-US" sz="10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Leverage available tools and DG Library resources to save time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" name="Google Shape;86;g37cab2973f0_0_6"/>
          <p:cNvSpPr txBox="1"/>
          <p:nvPr/>
        </p:nvSpPr>
        <p:spPr>
          <a:xfrm>
            <a:off x="207200" y="244500"/>
            <a:ext cx="32217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Key Takeaways</a:t>
            </a:r>
            <a:endParaRPr i="1">
              <a:solidFill>
                <a:srgbClr val="DC948A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8c1877644_0_26"/>
          <p:cNvSpPr txBox="1"/>
          <p:nvPr/>
        </p:nvSpPr>
        <p:spPr>
          <a:xfrm>
            <a:off x="357450" y="987225"/>
            <a:ext cx="294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Q&amp;A and Idea Sharing</a:t>
            </a:r>
            <a:endParaRPr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2" name="Google Shape;92;g348c1877644_0_26"/>
          <p:cNvSpPr txBox="1"/>
          <p:nvPr/>
        </p:nvSpPr>
        <p:spPr>
          <a:xfrm>
            <a:off x="706000" y="2010250"/>
            <a:ext cx="1891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g348c1877644_0_26"/>
          <p:cNvPicPr preferRelativeResize="0"/>
          <p:nvPr/>
        </p:nvPicPr>
        <p:blipFill rotWithShape="1">
          <a:blip r:embed="rId3">
            <a:alphaModFix/>
          </a:blip>
          <a:srcRect l="30181" t="16263" r="54532" b="71761"/>
          <a:stretch/>
        </p:blipFill>
        <p:spPr>
          <a:xfrm>
            <a:off x="1254813" y="1626125"/>
            <a:ext cx="1147973" cy="505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cab2973f0_0_19"/>
          <p:cNvSpPr txBox="1"/>
          <p:nvPr/>
        </p:nvSpPr>
        <p:spPr>
          <a:xfrm>
            <a:off x="461400" y="343925"/>
            <a:ext cx="27348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Supplemental Resources</a:t>
            </a:r>
            <a:r>
              <a:rPr lang="en-US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9" name="Google Shape;99;g37cab2973f0_0_19"/>
          <p:cNvSpPr txBox="1"/>
          <p:nvPr/>
        </p:nvSpPr>
        <p:spPr>
          <a:xfrm>
            <a:off x="311725" y="738425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Need additional assistance? Check out these helpful resources: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0" name="Google Shape;100;g37cab2973f0_0_19"/>
          <p:cNvSpPr txBox="1"/>
          <p:nvPr/>
        </p:nvSpPr>
        <p:spPr>
          <a:xfrm>
            <a:off x="753750" y="1046225"/>
            <a:ext cx="2150100" cy="12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Alumnae Officer Navigation Guide: Communication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Alumnae Officers Manual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Volunteer Position Description Handbook</a:t>
            </a:r>
            <a:endParaRPr sz="600">
              <a:solidFill>
                <a:srgbClr val="1155CC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Fraternity Standards for Alumnae Groups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 Style Guide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 Branding Guidelines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Social Media Policy Procedures</a:t>
            </a:r>
            <a:endParaRPr sz="6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https://www.deltagamma.org</a:t>
            </a:r>
            <a:r>
              <a:rPr lang="en-US" sz="600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endParaRPr sz="600">
              <a:solidFill>
                <a:srgbClr val="1155CC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https://www.memberplanet.com</a:t>
            </a:r>
            <a:r>
              <a:rPr lang="en-US" sz="600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endParaRPr sz="600">
              <a:solidFill>
                <a:srgbClr val="1155CC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https://anchorbase.deltagamma.org</a:t>
            </a:r>
            <a:r>
              <a:rPr lang="en-US" sz="600">
                <a:solidFill>
                  <a:srgbClr val="1155CC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endParaRPr sz="600">
              <a:solidFill>
                <a:srgbClr val="1155CC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313350" y="478225"/>
            <a:ext cx="3030900" cy="9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1" u="none" strike="noStrike" cap="none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Introductions</a:t>
            </a:r>
            <a:endParaRPr sz="1400"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5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Today’s communications f</a:t>
            </a:r>
            <a:r>
              <a:rPr lang="en-US" sz="700" b="1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acilitators are:</a:t>
            </a:r>
            <a:endParaRPr sz="7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7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700"/>
              <a:buFont typeface="Georgia"/>
              <a:buChar char="●"/>
            </a:pP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Lisa Bajorinas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, Beta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Tau-Miam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i (FL) – 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RAS Region 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  <a:endParaRPr sz="700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700"/>
              <a:buFont typeface="Georgia"/>
              <a:buChar char="●"/>
            </a:pP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Martina Fanella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Delta Nu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-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Northern Illinois – </a:t>
            </a:r>
            <a:r>
              <a:rPr lang="en-US" sz="70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RAS Region </a:t>
            </a: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1</a:t>
            </a:r>
            <a:endParaRPr sz="700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" name="Google Shape;19;p2"/>
          <p:cNvSpPr txBox="1"/>
          <p:nvPr/>
        </p:nvSpPr>
        <p:spPr>
          <a:xfrm>
            <a:off x="851400" y="1462350"/>
            <a:ext cx="19548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Please tell us….</a:t>
            </a:r>
            <a:endParaRPr sz="10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"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700"/>
              <a:buFont typeface="Georgia"/>
              <a:buChar char="➢"/>
            </a:pP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Your name</a:t>
            </a:r>
            <a:endParaRPr sz="7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700"/>
              <a:buFont typeface="Georgia"/>
              <a:buChar char="➢"/>
            </a:pP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Your chapter of initiation</a:t>
            </a:r>
            <a:endParaRPr sz="7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2730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700"/>
              <a:buFont typeface="Georgia"/>
              <a:buChar char="➢"/>
            </a:pPr>
            <a: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Your local alumnae chapter</a:t>
            </a:r>
            <a:endParaRPr sz="7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37cd05814fd_0_0"/>
          <p:cNvSpPr txBox="1"/>
          <p:nvPr/>
        </p:nvSpPr>
        <p:spPr>
          <a:xfrm>
            <a:off x="328800" y="740550"/>
            <a:ext cx="30000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“Good communication is like good eyeliner — if you do it right, people notice… and if you don’t, </a:t>
            </a:r>
            <a:r>
              <a:rPr lang="en-US" b="1" i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everyone</a:t>
            </a:r>
            <a:r>
              <a:rPr lang="en-US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notices.”</a:t>
            </a:r>
            <a:endParaRPr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~ Unknown</a:t>
            </a:r>
            <a:endParaRPr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37c22568aef_0_3"/>
          <p:cNvSpPr txBox="1"/>
          <p:nvPr/>
        </p:nvSpPr>
        <p:spPr>
          <a:xfrm>
            <a:off x="328800" y="667100"/>
            <a:ext cx="30000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Today, we’ll cover simple, effective communication strategies, tools and resources to help your alumnae group engage members, promote events, and strengthen connections.</a:t>
            </a:r>
            <a:endParaRPr sz="800">
              <a:solidFill>
                <a:srgbClr val="002060"/>
              </a:solidFill>
            </a:endParaRPr>
          </a:p>
        </p:txBody>
      </p:sp>
      <p:sp>
        <p:nvSpPr>
          <p:cNvPr id="30" name="Google Shape;30;g37c22568aef_0_3"/>
          <p:cNvSpPr txBox="1"/>
          <p:nvPr/>
        </p:nvSpPr>
        <p:spPr>
          <a:xfrm>
            <a:off x="328800" y="2317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Purpose of Communications </a:t>
            </a:r>
            <a:endParaRPr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1" name="Google Shape;31;g37c22568aef_0_3"/>
          <p:cNvSpPr txBox="1"/>
          <p:nvPr/>
        </p:nvSpPr>
        <p:spPr>
          <a:xfrm>
            <a:off x="328800" y="1319400"/>
            <a:ext cx="30000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000" b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Why It Matters</a:t>
            </a:r>
            <a:endParaRPr sz="10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23825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Allows you to highlight the importance of consistent, intentional communication for alumnae </a:t>
            </a:r>
            <a:r>
              <a:rPr lang="en-US" sz="600" b="1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recruitment</a:t>
            </a: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lang="en-US" sz="6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retention</a:t>
            </a: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, </a:t>
            </a:r>
            <a:r>
              <a:rPr lang="en-US" sz="6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attendance</a:t>
            </a: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and member </a:t>
            </a:r>
            <a:r>
              <a:rPr lang="en-US" sz="6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experience</a:t>
            </a:r>
            <a:endParaRPr sz="6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238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Enhances your chapter or association’s </a:t>
            </a:r>
            <a:r>
              <a:rPr lang="en-US" sz="6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culture or vibe</a:t>
            </a:r>
            <a:endParaRPr sz="6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238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Reinforces Delta Gamma’s values of </a:t>
            </a:r>
            <a:r>
              <a:rPr lang="en-US" sz="6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sisterhood, connection, and belonging</a:t>
            </a:r>
            <a:endParaRPr sz="6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37d97433ee3_0_2"/>
          <p:cNvSpPr txBox="1"/>
          <p:nvPr/>
        </p:nvSpPr>
        <p:spPr>
          <a:xfrm>
            <a:off x="328800" y="919875"/>
            <a:ext cx="3000000" cy="13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4300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Operations:</a:t>
            </a:r>
            <a:endParaRPr sz="8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Alumnae group officers communicate regularly with all alumnae in their assigned zip codes through a variety of communication channels.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Hold, promote and document events.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7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800" b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Community:</a:t>
            </a:r>
            <a:endParaRPr sz="8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Alumnae group's online presence is positive, accurate and aligned with the Delta Gamma’s Social Media Policy and Article II.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Promote volunteer service opportunities and support the Foundation both locally and internationally.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002060"/>
              </a:solidFill>
            </a:endParaRPr>
          </a:p>
        </p:txBody>
      </p:sp>
      <p:sp>
        <p:nvSpPr>
          <p:cNvPr id="37" name="Google Shape;37;g37d97433ee3_0_2"/>
          <p:cNvSpPr txBox="1"/>
          <p:nvPr/>
        </p:nvSpPr>
        <p:spPr>
          <a:xfrm>
            <a:off x="328800" y="2317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Alignment with Fraternity Standards (and AGE)</a:t>
            </a:r>
            <a:endParaRPr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7d97433ee3_0_8"/>
          <p:cNvSpPr txBox="1"/>
          <p:nvPr/>
        </p:nvSpPr>
        <p:spPr>
          <a:xfrm>
            <a:off x="328800" y="994450"/>
            <a:ext cx="30000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Lifelong Membership:</a:t>
            </a:r>
            <a:endParaRPr sz="8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Outreach to previously involved, but not currently engaged alumnae occurs at least once per fiscal year.</a:t>
            </a:r>
            <a:b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Finance:</a:t>
            </a:r>
            <a:endParaRPr sz="8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14300" lvl="0" indent="-152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Group officers actively encourage and publicize opportunities for their members to pay both local dues and per capita dues.</a:t>
            </a:r>
            <a:endParaRPr sz="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Fraternity Standards for Alumnae Groups</a:t>
            </a:r>
            <a:endParaRPr sz="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700" b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002060"/>
              </a:solidFill>
            </a:endParaRPr>
          </a:p>
        </p:txBody>
      </p:sp>
      <p:sp>
        <p:nvSpPr>
          <p:cNvPr id="43" name="Google Shape;43;g37d97433ee3_0_8"/>
          <p:cNvSpPr txBox="1"/>
          <p:nvPr/>
        </p:nvSpPr>
        <p:spPr>
          <a:xfrm>
            <a:off x="361950" y="2317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Alignment with Fraternity Standards (and AGE)</a:t>
            </a:r>
            <a:endParaRPr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48c1877644_0_16"/>
          <p:cNvSpPr txBox="1"/>
          <p:nvPr/>
        </p:nvSpPr>
        <p:spPr>
          <a:xfrm>
            <a:off x="204450" y="733450"/>
            <a:ext cx="3248700" cy="18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Be Consistent &amp; Intentional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Establish a communications calendar → plan newsletters, event reminders, and social content ahead of time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Send updates regularly but avoid overloading inboxes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Example cadence: Monthly newsletter + weekly event highlights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Tailor Messages to Your Audience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Consider different member groups: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542925" lvl="1" indent="-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Engaged members vs. casual supporters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542925" lvl="1" indent="-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Recent grads vs. new moms vs. retirees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personalized messaging where possible (e.g., spotlight members, feature alumnae achievements)</a:t>
            </a:r>
            <a:b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None/>
            </a:pPr>
            <a:endParaRPr sz="500" b="1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49" name="Google Shape;49;g348c1877644_0_16"/>
          <p:cNvSpPr txBox="1"/>
          <p:nvPr/>
        </p:nvSpPr>
        <p:spPr>
          <a:xfrm>
            <a:off x="293550" y="302500"/>
            <a:ext cx="3070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Communication Best Practices</a:t>
            </a:r>
            <a:endParaRPr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7ca382aa6b_1_0"/>
          <p:cNvSpPr txBox="1"/>
          <p:nvPr/>
        </p:nvSpPr>
        <p:spPr>
          <a:xfrm>
            <a:off x="203050" y="252425"/>
            <a:ext cx="3244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300"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g37ca382aa6b_1_0"/>
          <p:cNvSpPr txBox="1"/>
          <p:nvPr/>
        </p:nvSpPr>
        <p:spPr>
          <a:xfrm>
            <a:off x="310775" y="637325"/>
            <a:ext cx="3140400" cy="17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Multi-Channel Outreach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42875" lvl="0" indent="-180975" algn="l" rtl="0"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a layered approach: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Email newsletters for details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Social media for visuals and quick updates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Event website service for registrations 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Group chats / texting tools for reminders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Google Drive for collaboration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342900" lvl="1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○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Zoom for meeting efficiency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42875" lvl="0" indent="-180975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Consistency across platforms builds stronger engagement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Keep Messaging Engaging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lvl="0" indent="-266700" algn="l" rtl="0">
              <a:spcBef>
                <a:spcPts val="70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visuals, storytelling, and highlights rather than long paragraphs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lvl="0" indent="-2667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Share photos from events, member spotlights, and quick wins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lvl="0" indent="-2667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Celebrate milestones and successes to build connection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6" name="Google Shape;56;g37ca382aa6b_1_0"/>
          <p:cNvSpPr txBox="1"/>
          <p:nvPr/>
        </p:nvSpPr>
        <p:spPr>
          <a:xfrm>
            <a:off x="290050" y="273500"/>
            <a:ext cx="3070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Communication Best Practices</a:t>
            </a:r>
            <a:endParaRPr b="1" i="1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7" name="Google Shape;57;g37ca382aa6b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5273" y="866600"/>
            <a:ext cx="618050" cy="56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48c1877644_0_0"/>
          <p:cNvSpPr txBox="1"/>
          <p:nvPr/>
        </p:nvSpPr>
        <p:spPr>
          <a:xfrm>
            <a:off x="203050" y="252425"/>
            <a:ext cx="3244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1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Communications</a:t>
            </a:r>
            <a:r>
              <a:rPr lang="en-US" sz="1200" b="1" i="1" u="none" strike="noStrike" cap="none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 Responsibiliti</a:t>
            </a:r>
            <a:r>
              <a:rPr lang="en-US" sz="1300" b="1" i="1" u="none" strike="noStrike" cap="none">
                <a:solidFill>
                  <a:srgbClr val="DC948A"/>
                </a:solidFill>
                <a:latin typeface="Georgia"/>
                <a:ea typeface="Georgia"/>
                <a:cs typeface="Georgia"/>
                <a:sym typeface="Georgia"/>
              </a:rPr>
              <a:t>es</a:t>
            </a:r>
            <a:endParaRPr sz="1300" b="1" i="1" u="none" strike="noStrike" cap="none">
              <a:solidFill>
                <a:srgbClr val="DC948A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3" name="Google Shape;63;g348c1877644_0_0"/>
          <p:cNvSpPr txBox="1"/>
          <p:nvPr/>
        </p:nvSpPr>
        <p:spPr>
          <a:xfrm>
            <a:off x="203050" y="575175"/>
            <a:ext cx="3244500" cy="26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The Communications Team is the </a:t>
            </a:r>
            <a:r>
              <a:rPr lang="en-US" sz="700" b="1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heart</a:t>
            </a:r>
            <a:r>
              <a:rPr lang="en-US" sz="700" b="1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of the alumnae group!</a:t>
            </a:r>
            <a:endParaRPr sz="7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vp: communications 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ANCHORA correspondent/public relations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Webmaster  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Newsletter editor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Historian</a:t>
            </a:r>
            <a:b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sz="500" b="1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Generate and send group updates/events via memberplanet/email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Schedule social media posts for group events/activities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Attend board meetings as scheduled, consider virtual using Zoom or Google Meets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Record minutes for board meetings and upload them to Anchorbase: (Calendar &gt; Tasks &gt; Alumnae Meeting Confirmation)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Submit obituary notices of members to </a:t>
            </a:r>
            <a:r>
              <a:rPr lang="en-US" sz="6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dg-eo@deltagamma.org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Implement a Google Drive for board collaboration and planning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Utilize tools like Canva and Linktree for graphics, posts and communication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Use Google Forms or Typeform for surveys and feedback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228600" marR="0" lvl="0" indent="-23812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00"/>
              <a:buFont typeface="Georgia"/>
              <a:buChar char="●"/>
            </a:pP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Attend training provided by the region, alumnae leadership </a:t>
            </a:r>
            <a:b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600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and EO</a:t>
            </a:r>
            <a:endParaRPr sz="600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900" b="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          </a:t>
            </a:r>
            <a:r>
              <a:rPr lang="en-US" sz="1000" b="0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                                             </a:t>
            </a:r>
            <a:endParaRPr sz="1000" b="0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5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1" i="0" u="none" strike="noStrike" cap="none">
                <a:solidFill>
                  <a:srgbClr val="002060"/>
                </a:solidFill>
                <a:latin typeface="Georgia"/>
                <a:ea typeface="Georgia"/>
                <a:cs typeface="Georgia"/>
                <a:sym typeface="Georgia"/>
              </a:rPr>
              <a:t>  </a:t>
            </a:r>
            <a:endParaRPr sz="600" b="1" i="0" u="none" strike="noStrike" cap="none">
              <a:solidFill>
                <a:srgbClr val="00206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64" name="Google Shape;64;g348c1877644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2025" y="219300"/>
            <a:ext cx="475525" cy="45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hite Space">
  <a:themeElements>
    <a:clrScheme name="Delta Gamma Brand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818</Words>
  <Application>Microsoft Office PowerPoint</Application>
  <PresentationFormat>Custom</PresentationFormat>
  <Paragraphs>130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Georgia</vt:lpstr>
      <vt:lpstr>Noto Sans Symbols</vt:lpstr>
      <vt:lpstr>White 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Kim Castelo</dc:creator>
  <cp:lastModifiedBy>Kim Castelo</cp:lastModifiedBy>
  <cp:revision>1</cp:revision>
  <dcterms:created xsi:type="dcterms:W3CDTF">2025-09-03T17:40:44Z</dcterms:created>
  <dcterms:modified xsi:type="dcterms:W3CDTF">2025-09-24T18:07:39Z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</Properties>
</file>